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2" r:id="rId2"/>
    <p:sldId id="283" r:id="rId3"/>
    <p:sldId id="287" r:id="rId4"/>
    <p:sldId id="288" r:id="rId5"/>
    <p:sldId id="293" r:id="rId6"/>
    <p:sldId id="294" r:id="rId7"/>
    <p:sldId id="296" r:id="rId8"/>
    <p:sldId id="295" r:id="rId9"/>
    <p:sldId id="298" r:id="rId10"/>
    <p:sldId id="297" r:id="rId11"/>
    <p:sldId id="304" r:id="rId12"/>
    <p:sldId id="291" r:id="rId13"/>
    <p:sldId id="299" r:id="rId14"/>
    <p:sldId id="292" r:id="rId15"/>
    <p:sldId id="300" r:id="rId16"/>
    <p:sldId id="302" r:id="rId17"/>
    <p:sldId id="305" r:id="rId18"/>
    <p:sldId id="301" r:id="rId19"/>
    <p:sldId id="306" r:id="rId20"/>
    <p:sldId id="303" r:id="rId21"/>
    <p:sldId id="310" r:id="rId22"/>
    <p:sldId id="309" r:id="rId23"/>
    <p:sldId id="311" r:id="rId24"/>
    <p:sldId id="312" r:id="rId25"/>
    <p:sldId id="313" r:id="rId26"/>
    <p:sldId id="307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769"/>
    <a:srgbClr val="495059"/>
    <a:srgbClr val="754B38"/>
    <a:srgbClr val="888C8C"/>
    <a:srgbClr val="7A7F57"/>
    <a:srgbClr val="9D6535"/>
    <a:srgbClr val="EBE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40"/>
    <p:restoredTop sz="94674"/>
  </p:normalViewPr>
  <p:slideViewPr>
    <p:cSldViewPr snapToGrid="0" snapToObjects="1">
      <p:cViewPr varScale="1">
        <p:scale>
          <a:sx n="155" d="100"/>
          <a:sy n="155" d="100"/>
        </p:scale>
        <p:origin x="27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23345-6D30-D448-8D7A-C55BB3AFE21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B8CBE-AAC7-B143-B155-429D5A1AE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BF32-1DAE-284F-B4B6-CAFAAF1B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543" y="55324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229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1429-681F-5644-AF7E-1EB4CA8A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887639"/>
            <a:ext cx="752202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47A70A62-F61E-C049-ACD9-347471814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6300" y="2775855"/>
            <a:ext cx="9024256" cy="3657602"/>
          </a:xfrm>
        </p:spPr>
        <p:txBody>
          <a:bodyPr/>
          <a:lstStyle>
            <a:lvl1pPr>
              <a:defRPr>
                <a:solidFill>
                  <a:srgbClr val="435769"/>
                </a:solidFill>
              </a:defRPr>
            </a:lvl1pPr>
            <a:lvl2pPr>
              <a:defRPr>
                <a:solidFill>
                  <a:srgbClr val="435769"/>
                </a:solidFill>
              </a:defRPr>
            </a:lvl2pPr>
            <a:lvl3pPr>
              <a:defRPr>
                <a:solidFill>
                  <a:srgbClr val="435769"/>
                </a:solidFill>
              </a:defRPr>
            </a:lvl3pPr>
            <a:lvl4pPr>
              <a:defRPr>
                <a:solidFill>
                  <a:srgbClr val="435769"/>
                </a:solidFill>
              </a:defRPr>
            </a:lvl4pPr>
            <a:lvl5pPr>
              <a:defRPr>
                <a:solidFill>
                  <a:srgbClr val="4357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66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5843" y="4681992"/>
            <a:ext cx="9144000" cy="183310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B35CAC-9301-4843-BCE3-217EA6FD8D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8814" y="669471"/>
            <a:ext cx="5699125" cy="2270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141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799"/>
            <a:ext cx="10515600" cy="3205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40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4A82CE-588F-4045-8D36-249E27E10C68}"/>
              </a:ext>
            </a:extLst>
          </p:cNvPr>
          <p:cNvSpPr/>
          <p:nvPr userDrawn="1"/>
        </p:nvSpPr>
        <p:spPr>
          <a:xfrm>
            <a:off x="6087649" y="0"/>
            <a:ext cx="6104351" cy="6858000"/>
          </a:xfrm>
          <a:prstGeom prst="rect">
            <a:avLst/>
          </a:prstGeom>
          <a:solidFill>
            <a:srgbClr val="754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245ABB-3817-6D4A-B0B1-BD53775F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127" y="816055"/>
            <a:ext cx="472309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CDEA4DB-E73B-A648-A4B0-692856E85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55127" y="2233914"/>
            <a:ext cx="4723094" cy="3851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DA44679-6BA4-2249-A970-C385DE132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35360" y="1"/>
            <a:ext cx="611143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4A82CE-588F-4045-8D36-249E27E10C68}"/>
              </a:ext>
            </a:extLst>
          </p:cNvPr>
          <p:cNvSpPr/>
          <p:nvPr userDrawn="1"/>
        </p:nvSpPr>
        <p:spPr>
          <a:xfrm>
            <a:off x="-23784" y="0"/>
            <a:ext cx="6104351" cy="6858000"/>
          </a:xfrm>
          <a:prstGeom prst="rect">
            <a:avLst/>
          </a:prstGeom>
          <a:solidFill>
            <a:srgbClr val="9D6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844" y="816055"/>
            <a:ext cx="472309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844" y="2233914"/>
            <a:ext cx="4723094" cy="3851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A0B8ADE-2F0C-0141-934C-F5899E8E0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80566" y="0"/>
            <a:ext cx="611143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6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F41F2EA-77EC-A743-AEA2-AFE8EE39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64" y="5079807"/>
            <a:ext cx="10795813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BEE207F-49D4-7340-9A9D-1F8C8BE17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2613" y="1028698"/>
            <a:ext cx="9666514" cy="2852433"/>
          </a:xfrm>
        </p:spPr>
        <p:txBody>
          <a:bodyPr/>
          <a:lstStyle>
            <a:lvl1pPr>
              <a:defRPr>
                <a:solidFill>
                  <a:srgbClr val="435769"/>
                </a:solidFill>
              </a:defRPr>
            </a:lvl1pPr>
            <a:lvl2pPr>
              <a:defRPr>
                <a:solidFill>
                  <a:srgbClr val="435769"/>
                </a:solidFill>
              </a:defRPr>
            </a:lvl2pPr>
            <a:lvl3pPr>
              <a:defRPr>
                <a:solidFill>
                  <a:srgbClr val="435769"/>
                </a:solidFill>
              </a:defRPr>
            </a:lvl3pPr>
            <a:lvl4pPr>
              <a:defRPr>
                <a:solidFill>
                  <a:srgbClr val="435769"/>
                </a:solidFill>
              </a:defRPr>
            </a:lvl4pPr>
            <a:lvl5pPr>
              <a:defRPr>
                <a:solidFill>
                  <a:srgbClr val="4357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522BB8E-51B0-1249-992C-08A91FB4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01" y="848712"/>
            <a:ext cx="10322285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61FA6-5A85-684F-B598-90F8AB07C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8101" y="3233056"/>
            <a:ext cx="10322285" cy="2852433"/>
          </a:xfrm>
        </p:spPr>
        <p:txBody>
          <a:bodyPr/>
          <a:lstStyle>
            <a:lvl1pPr>
              <a:defRPr>
                <a:solidFill>
                  <a:srgbClr val="435769"/>
                </a:solidFill>
              </a:defRPr>
            </a:lvl1pPr>
            <a:lvl2pPr>
              <a:defRPr>
                <a:solidFill>
                  <a:srgbClr val="435769"/>
                </a:solidFill>
              </a:defRPr>
            </a:lvl2pPr>
            <a:lvl3pPr>
              <a:defRPr>
                <a:solidFill>
                  <a:srgbClr val="435769"/>
                </a:solidFill>
              </a:defRPr>
            </a:lvl3pPr>
            <a:lvl4pPr>
              <a:defRPr>
                <a:solidFill>
                  <a:srgbClr val="435769"/>
                </a:solidFill>
              </a:defRPr>
            </a:lvl4pPr>
            <a:lvl5pPr>
              <a:defRPr>
                <a:solidFill>
                  <a:srgbClr val="4357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1429-681F-5644-AF7E-1EB4CA8A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568"/>
            <a:ext cx="892628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47A70A62-F61E-C049-ACD9-347471814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2677884"/>
            <a:ext cx="8240486" cy="2852433"/>
          </a:xfrm>
        </p:spPr>
        <p:txBody>
          <a:bodyPr/>
          <a:lstStyle>
            <a:lvl1pPr>
              <a:defRPr>
                <a:solidFill>
                  <a:srgbClr val="435769"/>
                </a:solidFill>
              </a:defRPr>
            </a:lvl1pPr>
            <a:lvl2pPr>
              <a:defRPr>
                <a:solidFill>
                  <a:srgbClr val="435769"/>
                </a:solidFill>
              </a:defRPr>
            </a:lvl2pPr>
            <a:lvl3pPr>
              <a:defRPr>
                <a:solidFill>
                  <a:srgbClr val="435769"/>
                </a:solidFill>
              </a:defRPr>
            </a:lvl3pPr>
            <a:lvl4pPr>
              <a:defRPr>
                <a:solidFill>
                  <a:srgbClr val="435769"/>
                </a:solidFill>
              </a:defRPr>
            </a:lvl4pPr>
            <a:lvl5pPr>
              <a:defRPr>
                <a:solidFill>
                  <a:srgbClr val="4357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02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50" r:id="rId3"/>
    <p:sldLayoutId id="2147483661" r:id="rId4"/>
    <p:sldLayoutId id="2147483653" r:id="rId5"/>
    <p:sldLayoutId id="2147483660" r:id="rId6"/>
    <p:sldLayoutId id="2147483654" r:id="rId7"/>
    <p:sldLayoutId id="2147483655" r:id="rId8"/>
    <p:sldLayoutId id="2147483662" r:id="rId9"/>
    <p:sldLayoutId id="21474836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35769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48AA1-65F9-7E41-A4E5-72775B18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Car Seat Safety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482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Convertible Car Seat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72811"/>
            <a:ext cx="6071887" cy="3804152"/>
          </a:xfrm>
        </p:spPr>
        <p:txBody>
          <a:bodyPr/>
          <a:lstStyle/>
          <a:p>
            <a:r>
              <a:rPr lang="en-US" altLang="en-US" dirty="0"/>
              <a:t>Rear facing to forward facing</a:t>
            </a:r>
          </a:p>
          <a:p>
            <a:r>
              <a:rPr lang="en-US" altLang="en-US" dirty="0"/>
              <a:t>Heavier than infant only car seats</a:t>
            </a:r>
          </a:p>
          <a:p>
            <a:r>
              <a:rPr lang="en-US" altLang="en-US" dirty="0"/>
              <a:t>Usually are more expensive</a:t>
            </a:r>
          </a:p>
          <a:p>
            <a:r>
              <a:rPr lang="en-US" altLang="en-US" dirty="0"/>
              <a:t>Cannot be taken in and out of the vehicle easily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https://encrypted-tbn0.gstatic.com/images?q=tbn:ANd9GcT2-EznTqXrmy9ZizPB1Udmw2TPYUK7PkibD_gDrjSNlQX_omJzl1yMAsCn0B_ON8RN1-kAeEgg&amp;usqp=C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98" y="2673751"/>
            <a:ext cx="2936050" cy="293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to Install a Car Seat in the Vehicle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Any spot in the rear seat is safe</a:t>
            </a:r>
          </a:p>
          <a:p>
            <a:r>
              <a:rPr lang="en-US" b="1" dirty="0" smtClean="0"/>
              <a:t>NEVER</a:t>
            </a:r>
            <a:r>
              <a:rPr lang="en-US" dirty="0" smtClean="0"/>
              <a:t> install a car seat in the front seat</a:t>
            </a:r>
          </a:p>
          <a:p>
            <a:pPr lvl="1"/>
            <a:r>
              <a:rPr lang="en-US" dirty="0" smtClean="0"/>
              <a:t>Air bags can cause serious injury or even 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58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85CE-7CE7-0943-99C7-BB9D617E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219"/>
            <a:ext cx="8926286" cy="1226916"/>
          </a:xfrm>
        </p:spPr>
        <p:txBody>
          <a:bodyPr>
            <a:normAutofit/>
          </a:bodyPr>
          <a:lstStyle/>
          <a:p>
            <a:r>
              <a:rPr lang="en-US" dirty="0" smtClean="0"/>
              <a:t>Installation of Car Seats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69E8C-33C9-B544-B5B1-67DAEB79D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93135"/>
            <a:ext cx="7148331" cy="15716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car seat should be installed at a 30-45 degree angle</a:t>
            </a:r>
          </a:p>
          <a:p>
            <a:r>
              <a:rPr lang="en-US" sz="2400" dirty="0" smtClean="0"/>
              <a:t>Read the car seat owners manual regarding the amount of overhang allowed for every car seat</a:t>
            </a:r>
          </a:p>
        </p:txBody>
      </p:sp>
      <p:pic>
        <p:nvPicPr>
          <p:cNvPr id="3074" name="Picture 2" descr="BRITAX Convertible Car Seats: Rear Facing Installation using LATCH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34791"/>
            <a:ext cx="3202262" cy="21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Graco SnugRide 40 Click Connect Infant Carseat Review – It's Good To Be  King – CarseatBlog"/>
          <p:cNvSpPr>
            <a:spLocks noChangeAspect="1" noChangeArrowheads="1"/>
          </p:cNvSpPr>
          <p:nvPr/>
        </p:nvSpPr>
        <p:spPr bwMode="auto">
          <a:xfrm>
            <a:off x="155575" y="-144463"/>
            <a:ext cx="1823696" cy="18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Graco SnugRide 40 Click Connect Infant Carseat Review – It's Good To Be  King – Carseat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515" y="4204195"/>
            <a:ext cx="3004538" cy="238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723672" y="5775870"/>
            <a:ext cx="1377388" cy="810228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poolnood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078" y="353750"/>
            <a:ext cx="2636858" cy="175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9" descr="Graco SnugRide 35 LX Click Connect Review – Long Live the Queen! –  CarseatBlog"/>
          <p:cNvSpPr>
            <a:spLocks noChangeAspect="1" noChangeArrowheads="1"/>
          </p:cNvSpPr>
          <p:nvPr/>
        </p:nvSpPr>
        <p:spPr bwMode="auto">
          <a:xfrm>
            <a:off x="7356153" y="-4691203"/>
            <a:ext cx="219738" cy="2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9" descr="\\c3p0r2d2\Department Folders\Obstetrics\My Documents\Shannon Car Seat Stuff\thCAOJCEF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31" y="3064810"/>
            <a:ext cx="2943514" cy="206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6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218"/>
            <a:ext cx="8926286" cy="1377387"/>
          </a:xfrm>
        </p:spPr>
        <p:txBody>
          <a:bodyPr/>
          <a:lstStyle/>
          <a:p>
            <a:r>
              <a:rPr lang="en-US" dirty="0"/>
              <a:t>Installation of Car </a:t>
            </a:r>
            <a:r>
              <a:rPr lang="en-US" dirty="0" smtClean="0"/>
              <a:t>Seats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838201" y="1643605"/>
            <a:ext cx="7784938" cy="2268638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seat should fit tightly in the car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Seat should not move more than </a:t>
            </a:r>
            <a:r>
              <a:rPr lang="en-US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1 INCH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the belt path when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**Tip: put your weight into the seat**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straps should not be twisted</a:t>
            </a:r>
          </a:p>
          <a:p>
            <a:endParaRPr lang="en-US" dirty="0"/>
          </a:p>
        </p:txBody>
      </p:sp>
      <p:pic>
        <p:nvPicPr>
          <p:cNvPr id="4" name="Picture 6" descr="tightbelt in infant 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25" y="4097438"/>
            <a:ext cx="3397355" cy="238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4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FA2AD-564F-5F40-9707-7FEBD99A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55586"/>
            <a:ext cx="7522029" cy="1018572"/>
          </a:xfrm>
        </p:spPr>
        <p:txBody>
          <a:bodyPr>
            <a:normAutofit/>
          </a:bodyPr>
          <a:lstStyle/>
          <a:p>
            <a:r>
              <a:rPr lang="en-US" dirty="0" smtClean="0"/>
              <a:t>Belt Path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0F1-1261-E34A-9D56-6981C4AB1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6300" y="1736203"/>
            <a:ext cx="8382000" cy="2141316"/>
          </a:xfrm>
        </p:spPr>
        <p:txBody>
          <a:bodyPr/>
          <a:lstStyle/>
          <a:p>
            <a:r>
              <a:rPr lang="en-US" dirty="0" smtClean="0"/>
              <a:t>Convertible car seats have two belt paths; rear facing and forward facing</a:t>
            </a:r>
          </a:p>
          <a:p>
            <a:r>
              <a:rPr lang="en-US" dirty="0" smtClean="0"/>
              <a:t>**Make sure you have the right path for the direction the seat is facing**</a:t>
            </a:r>
          </a:p>
          <a:p>
            <a:endParaRPr lang="en-US" dirty="0"/>
          </a:p>
        </p:txBody>
      </p:sp>
      <p:pic>
        <p:nvPicPr>
          <p:cNvPr id="4" name="Picture 4" descr="belt 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88" y="3454339"/>
            <a:ext cx="364823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9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Anchors</a:t>
            </a:r>
            <a:endParaRPr lang="en-US" dirty="0"/>
          </a:p>
        </p:txBody>
      </p:sp>
      <p:pic>
        <p:nvPicPr>
          <p:cNvPr id="1026" name="Picture 2" descr="Child Car Seats, LATCH and Weight Limits | Edmun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24" y="3985721"/>
            <a:ext cx="3323773" cy="22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out our te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07" y="4673540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990846"/>
            <a:ext cx="9995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one or the other- Lower anchors or vehicle seat belt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rear center seats don’t have lower anchors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Read the vehicle and car seat owner’s manual to see if sharing of an anchor from both the left and right side is allowed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83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2354"/>
            <a:ext cx="8926286" cy="1169043"/>
          </a:xfrm>
        </p:spPr>
        <p:txBody>
          <a:bodyPr/>
          <a:lstStyle/>
          <a:p>
            <a:r>
              <a:rPr lang="en-US" dirty="0" smtClean="0"/>
              <a:t>Tether Strap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838201" y="2118168"/>
            <a:ext cx="8240486" cy="1689903"/>
          </a:xfrm>
        </p:spPr>
        <p:txBody>
          <a:bodyPr/>
          <a:lstStyle/>
          <a:p>
            <a:r>
              <a:rPr lang="en-US" dirty="0" smtClean="0"/>
              <a:t>Used on forward facing car seats only</a:t>
            </a:r>
          </a:p>
          <a:p>
            <a:r>
              <a:rPr lang="en-US" dirty="0" smtClean="0"/>
              <a:t>Adds stability to the car seat</a:t>
            </a:r>
          </a:p>
          <a:p>
            <a:r>
              <a:rPr lang="en-US" dirty="0" smtClean="0"/>
              <a:t>Reduces head excursion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 descr="nhsta tethers iwth expla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51" y="3657600"/>
            <a:ext cx="4042300" cy="304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7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Harness and Chest Clip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2648"/>
            <a:ext cx="10515600" cy="2870522"/>
          </a:xfrm>
        </p:spPr>
        <p:txBody>
          <a:bodyPr/>
          <a:lstStyle/>
          <a:p>
            <a:r>
              <a:rPr lang="en-US" dirty="0" smtClean="0"/>
              <a:t>Misused 50</a:t>
            </a:r>
            <a:r>
              <a:rPr lang="en-US" dirty="0" smtClean="0"/>
              <a:t>% of the time</a:t>
            </a:r>
          </a:p>
          <a:p>
            <a:r>
              <a:rPr lang="en-US" dirty="0" smtClean="0"/>
              <a:t>They are critical to minimize head and neck injury</a:t>
            </a:r>
          </a:p>
          <a:p>
            <a:r>
              <a:rPr lang="en-US" dirty="0" smtClean="0"/>
              <a:t>If the chest clip is too low even with a tight harness the child could still move forward more than expected and increase the risk for head and neck 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5185"/>
            <a:ext cx="10515600" cy="3237677"/>
          </a:xfrm>
        </p:spPr>
        <p:txBody>
          <a:bodyPr/>
          <a:lstStyle/>
          <a:p>
            <a:r>
              <a:rPr lang="en-US" dirty="0" smtClean="0"/>
              <a:t>Rear facing: Harness should be </a:t>
            </a:r>
            <a:r>
              <a:rPr lang="en-US" b="1" u="sng" dirty="0" smtClean="0"/>
              <a:t>at or below</a:t>
            </a:r>
            <a:r>
              <a:rPr lang="en-US" b="1" dirty="0" smtClean="0"/>
              <a:t> </a:t>
            </a:r>
            <a:r>
              <a:rPr lang="en-US" dirty="0" smtClean="0"/>
              <a:t>the shoulders</a:t>
            </a:r>
          </a:p>
          <a:p>
            <a:r>
              <a:rPr lang="en-US" dirty="0" smtClean="0"/>
              <a:t>Forward facing: harness should be </a:t>
            </a:r>
            <a:r>
              <a:rPr lang="en-US" b="1" u="sng" dirty="0" smtClean="0"/>
              <a:t>at or above</a:t>
            </a:r>
            <a:r>
              <a:rPr lang="en-US" dirty="0" smtClean="0"/>
              <a:t> the shoulders</a:t>
            </a:r>
          </a:p>
          <a:p>
            <a:r>
              <a:rPr lang="en-US" dirty="0" smtClean="0"/>
              <a:t>You should not be able to “pinch” the straps together</a:t>
            </a:r>
          </a:p>
          <a:p>
            <a:r>
              <a:rPr lang="en-US" dirty="0" smtClean="0"/>
              <a:t>DO NOT use extra padding and blankets behind or under the harness</a:t>
            </a:r>
          </a:p>
          <a:p>
            <a:endParaRPr lang="en-US" dirty="0"/>
          </a:p>
        </p:txBody>
      </p:sp>
      <p:pic>
        <p:nvPicPr>
          <p:cNvPr id="4" name="Picture 6" descr="\\c3p0r2d2\Department Folders\Obstetrics\My Documents\Shannon Car Seat Stuff\HarnessTens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1" y="4380316"/>
            <a:ext cx="3121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314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816"/>
            <a:ext cx="8926286" cy="1319513"/>
          </a:xfrm>
        </p:spPr>
        <p:txBody>
          <a:bodyPr/>
          <a:lstStyle/>
          <a:p>
            <a:pPr algn="ctr"/>
            <a:r>
              <a:rPr lang="en-US" dirty="0" smtClean="0"/>
              <a:t>Make sure the Harness is not Twisted!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94481" y="1794076"/>
            <a:ext cx="8384206" cy="461829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/>
              <a:t>Twisted straps won't distribute crash forces as intended.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/>
              <a:t>If you take a wide, flat belt, put it around your arm and pull firmly, the force is evenly distributed and it won't hurt or leave a mark.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/>
              <a:t>Now, do the same with a rope. The rope will cut into your arm and leave a mark with much less force than a wide belt.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/>
              <a:t>The same holds true for car seat straps, except that the force is much greater in an accident</a:t>
            </a:r>
            <a:r>
              <a:rPr lang="en-US" altLang="en-US" sz="31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6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DF4C-AE5D-CD46-ABD9-7D59A019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1" y="868102"/>
            <a:ext cx="9191171" cy="1134318"/>
          </a:xfrm>
        </p:spPr>
        <p:txBody>
          <a:bodyPr/>
          <a:lstStyle/>
          <a:p>
            <a:r>
              <a:rPr lang="en-US" dirty="0" smtClean="0"/>
              <a:t>Facts about Car Seat Safety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36F0B-29B8-DC4E-9842-FB95045B8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71" y="2558005"/>
            <a:ext cx="8828314" cy="4706395"/>
          </a:xfrm>
        </p:spPr>
        <p:txBody>
          <a:bodyPr>
            <a:normAutofit/>
          </a:bodyPr>
          <a:lstStyle/>
          <a:p>
            <a:r>
              <a:rPr lang="en-US" dirty="0" smtClean="0"/>
              <a:t>Motor vehicle crashes are the number one cause of death in children</a:t>
            </a:r>
          </a:p>
          <a:p>
            <a:r>
              <a:rPr lang="en-US" dirty="0" smtClean="0"/>
              <a:t>90% of car seats are not installed properly, in Wisconsin</a:t>
            </a:r>
          </a:p>
          <a:p>
            <a:r>
              <a:rPr lang="en-US" dirty="0" smtClean="0"/>
              <a:t>95% of car seats are misused on the first trip home from the hospital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Clip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Chest clip should be at armpit level</a:t>
            </a:r>
          </a:p>
          <a:p>
            <a:endParaRPr lang="en-US" dirty="0"/>
          </a:p>
        </p:txBody>
      </p:sp>
      <p:pic>
        <p:nvPicPr>
          <p:cNvPr id="4" name="Picture 4" descr="baby-in-carseat-b&amp;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64" y="3342406"/>
            <a:ext cx="3270984" cy="309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2548360" y="4921690"/>
            <a:ext cx="2743200" cy="0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07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Never </a:t>
            </a:r>
            <a:r>
              <a:rPr lang="en-US" alt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keep the harness loose, </a:t>
            </a:r>
            <a:r>
              <a:rPr lang="en-US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above </a:t>
            </a:r>
            <a:r>
              <a:rPr lang="en-US" alt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shoulders or chest clip </a:t>
            </a:r>
            <a:r>
              <a:rPr lang="en-US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below armpit level</a:t>
            </a:r>
            <a:r>
              <a:rPr lang="en-US" altLang="en-US" b="1" dirty="0">
                <a:latin typeface="Bradley Hand ITC" panose="03070402050302030203" pitchFamily="66" charset="0"/>
              </a:rPr>
              <a:t/>
            </a:r>
            <a:br>
              <a:rPr lang="en-US" altLang="en-US" b="1" dirty="0">
                <a:latin typeface="Bradley Hand ITC" panose="03070402050302030203" pitchFamily="66" charset="0"/>
              </a:rPr>
            </a:br>
            <a:endParaRPr lang="en-US" dirty="0"/>
          </a:p>
        </p:txBody>
      </p:sp>
      <p:pic>
        <p:nvPicPr>
          <p:cNvPr id="4" name="Picture 7" descr="low cli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9" y="2286000"/>
            <a:ext cx="285295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ose harness abo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51" y="2286000"/>
            <a:ext cx="30827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wisted aharness str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12" y="2286000"/>
            <a:ext cx="2705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03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8264"/>
            <a:ext cx="8926286" cy="1331088"/>
          </a:xfrm>
        </p:spPr>
        <p:txBody>
          <a:bodyPr/>
          <a:lstStyle/>
          <a:p>
            <a:r>
              <a:rPr lang="en-US" dirty="0" smtClean="0"/>
              <a:t>Winter Coats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5911" y="1342663"/>
            <a:ext cx="6060312" cy="5296382"/>
          </a:xfrm>
        </p:spPr>
      </p:pic>
    </p:spTree>
    <p:extLst>
      <p:ext uri="{BB962C8B-B14F-4D97-AF65-F5344CB8AC3E}">
        <p14:creationId xmlns:p14="http://schemas.microsoft.com/office/powerpoint/2010/main" val="4158925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Coats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3753"/>
            <a:ext cx="10515600" cy="2627452"/>
          </a:xfrm>
        </p:spPr>
        <p:txBody>
          <a:bodyPr/>
          <a:lstStyle/>
          <a:p>
            <a:r>
              <a:rPr lang="en-US" dirty="0" smtClean="0"/>
              <a:t>Affect how secure your child is in the car seat</a:t>
            </a:r>
          </a:p>
          <a:p>
            <a:r>
              <a:rPr lang="en-US" dirty="0" smtClean="0"/>
              <a:t>Impossible to get the harness snug</a:t>
            </a:r>
          </a:p>
          <a:p>
            <a:pPr lvl="1"/>
            <a:r>
              <a:rPr lang="en-US" sz="2800" dirty="0" smtClean="0"/>
              <a:t>Even though the harness may feel snug when in a crash the material compresses against the child making the harness too loose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9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707" y="358816"/>
            <a:ext cx="6759616" cy="1377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I keep my child warm?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5261" y="2523281"/>
            <a:ext cx="95143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Dress your child in warm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Ex: nothing thicker than a fleece Columbia sweatshirt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After you child is secure in the car seat place a blanket over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older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children, once they are secure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 seat you can put their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coats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backwards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2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After Market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recommended unless the product comes with the car seat and has been crash tested</a:t>
            </a:r>
          </a:p>
          <a:p>
            <a:pPr lvl="1"/>
            <a:r>
              <a:rPr lang="en-US" dirty="0" smtClean="0"/>
              <a:t>Check the car seat owner’s manual for use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33" y="2999014"/>
            <a:ext cx="1919107" cy="1919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33" y="4847279"/>
            <a:ext cx="186690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247" y="3185032"/>
            <a:ext cx="1632524" cy="1632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770" y="4930832"/>
            <a:ext cx="1841478" cy="1841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184" y="3047647"/>
            <a:ext cx="1799632" cy="1799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0661" y="4817556"/>
            <a:ext cx="15906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09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in the registration card for the car seat </a:t>
            </a:r>
          </a:p>
          <a:p>
            <a:pPr lvl="1"/>
            <a:r>
              <a:rPr lang="en-US" dirty="0" smtClean="0"/>
              <a:t>Recall information will be sent to you</a:t>
            </a:r>
          </a:p>
          <a:p>
            <a:r>
              <a:rPr lang="en-US" dirty="0" smtClean="0"/>
              <a:t>Replace any car seat involved in a crash</a:t>
            </a:r>
          </a:p>
          <a:p>
            <a:r>
              <a:rPr lang="en-US" dirty="0" smtClean="0"/>
              <a:t>Do not use a car seat without knowing the history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1066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39A1-401B-F047-80BF-0D9E048C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4" y="1988458"/>
            <a:ext cx="5558971" cy="3251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71ACD-8552-194C-BBC9-B5D66353CF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86" y="362584"/>
            <a:ext cx="4135663" cy="2757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399" y="2708476"/>
            <a:ext cx="4085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Getting Ready for the “big day”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3714" y="694481"/>
            <a:ext cx="555897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vehicles owner manual and car seat owners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your base/car seat installed ahead of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Certified Car Seat Technician can help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Tomah Health’s, Women’s Health Department to Schedule an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appointment at 608-377-8400</a:t>
            </a:r>
            <a:endParaRPr lang="en-US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local Police Department, Ambulance Service or Fire Station (not every agency may have someone certified)</a:t>
            </a:r>
          </a:p>
          <a:p>
            <a:pPr lvl="2"/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E9A1-5515-314A-98D6-8860C90F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400"/>
            <a:ext cx="10497457" cy="14339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Wisconsin Car Seat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2E410-A318-C84D-8708-7B3BA7DF4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58" y="1724628"/>
            <a:ext cx="9782628" cy="465302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5500" b="1" dirty="0"/>
              <a:t>Rear Facing</a:t>
            </a:r>
            <a:r>
              <a:rPr lang="en-US" altLang="en-US" sz="55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5500" b="1" dirty="0"/>
              <a:t>Children less than one year </a:t>
            </a:r>
            <a:r>
              <a:rPr lang="en-US" altLang="en-US" sz="5500" dirty="0"/>
              <a:t>and who weigh </a:t>
            </a:r>
            <a:r>
              <a:rPr lang="en-US" altLang="en-US" sz="5500" b="1" dirty="0"/>
              <a:t>less than 20 pounds </a:t>
            </a:r>
            <a:r>
              <a:rPr lang="en-US" altLang="en-US" sz="5500" dirty="0"/>
              <a:t>must be in a rear-facing car seat in the back seat of the vehicle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en-US" sz="55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5500" b="1" dirty="0"/>
              <a:t>Forward Facing: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5500" b="1" dirty="0"/>
              <a:t>Children one- four years old </a:t>
            </a:r>
            <a:r>
              <a:rPr lang="en-US" altLang="en-US" sz="5500" dirty="0"/>
              <a:t>that weigh at least 20 pounds must be in a forward facing car seat with a harness until they are four years old or 40 pounds in the back seat of the vehicle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55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5500" b="1" dirty="0"/>
              <a:t>Booster: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5500" b="1" dirty="0"/>
              <a:t>Children who are four- eight </a:t>
            </a:r>
            <a:r>
              <a:rPr lang="en-US" altLang="en-US" sz="5500" dirty="0"/>
              <a:t>must be in a booster until they are </a:t>
            </a:r>
            <a:r>
              <a:rPr lang="en-US" altLang="en-US" sz="5500" b="1" dirty="0"/>
              <a:t>eight years old, weigh 80 pounds or are 4’9” </a:t>
            </a:r>
            <a:r>
              <a:rPr lang="en-US" altLang="en-US" sz="5500" dirty="0"/>
              <a:t>in the back seat of the vehicle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5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55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8690-E3CB-3545-B8F8-BC5154623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114" y="787079"/>
            <a:ext cx="5521123" cy="1956122"/>
          </a:xfrm>
        </p:spPr>
        <p:txBody>
          <a:bodyPr>
            <a:normAutofit/>
          </a:bodyPr>
          <a:lstStyle/>
          <a:p>
            <a:r>
              <a:rPr lang="en-US" dirty="0" smtClean="0"/>
              <a:t>Rear Facing is the BEST!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40CB66F-F6FA-1742-8D74-341ED781EA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" r="-174"/>
          <a:stretch/>
        </p:blipFill>
        <p:spPr>
          <a:xfrm>
            <a:off x="6030616" y="550233"/>
            <a:ext cx="5505450" cy="2192968"/>
          </a:xfrm>
        </p:spPr>
      </p:pic>
      <p:sp>
        <p:nvSpPr>
          <p:cNvPr id="4" name="TextBox 3"/>
          <p:cNvSpPr txBox="1"/>
          <p:nvPr/>
        </p:nvSpPr>
        <p:spPr>
          <a:xfrm>
            <a:off x="798653" y="3646025"/>
            <a:ext cx="10556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Little to no force is applied to the head, neck or spine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The car seat helps cradle the head, neck and torso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Helps keep the child properly aligned and spreads the crash forces across the entire body</a:t>
            </a:r>
          </a:p>
        </p:txBody>
      </p:sp>
    </p:spTree>
    <p:extLst>
      <p:ext uri="{BB962C8B-B14F-4D97-AF65-F5344CB8AC3E}">
        <p14:creationId xmlns:p14="http://schemas.microsoft.com/office/powerpoint/2010/main" val="5320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Rear Facing Recommendation: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Children </a:t>
            </a:r>
            <a:r>
              <a:rPr lang="en-US" altLang="en-US" dirty="0"/>
              <a:t>should be rear facing until</a:t>
            </a:r>
            <a:r>
              <a:rPr lang="en-US" altLang="en-US" b="1" dirty="0"/>
              <a:t> </a:t>
            </a:r>
            <a:r>
              <a:rPr lang="en-US" altLang="en-US" b="1" u="sng" dirty="0">
                <a:latin typeface="Arial Black" panose="020B0A04020102020204" pitchFamily="34" charset="0"/>
              </a:rPr>
              <a:t>at least two years old </a:t>
            </a:r>
            <a:r>
              <a:rPr lang="en-US" altLang="en-US" dirty="0"/>
              <a:t>or until they meet the </a:t>
            </a:r>
            <a:r>
              <a:rPr lang="en-US" altLang="en-US" b="1" u="sng" dirty="0">
                <a:latin typeface="Arial Black" panose="020B0A04020102020204" pitchFamily="34" charset="0"/>
              </a:rPr>
              <a:t>height OR weight </a:t>
            </a:r>
            <a:r>
              <a:rPr lang="en-US" altLang="en-US" dirty="0"/>
              <a:t>requirements of the car seat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95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States the REQUIRE rear facing until two years old: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799"/>
            <a:ext cx="2680504" cy="3205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California</a:t>
            </a:r>
          </a:p>
          <a:p>
            <a:r>
              <a:rPr lang="en-US" dirty="0" smtClean="0"/>
              <a:t>Connecticut</a:t>
            </a:r>
          </a:p>
          <a:p>
            <a:r>
              <a:rPr lang="en-US" dirty="0" smtClean="0"/>
              <a:t>Illinois</a:t>
            </a:r>
          </a:p>
          <a:p>
            <a:r>
              <a:rPr lang="en-US" dirty="0" smtClean="0"/>
              <a:t>Louisiana</a:t>
            </a:r>
          </a:p>
          <a:p>
            <a:r>
              <a:rPr lang="en-US" dirty="0" smtClean="0"/>
              <a:t>Nebraska</a:t>
            </a:r>
          </a:p>
          <a:p>
            <a:r>
              <a:rPr lang="en-US" dirty="0" smtClean="0"/>
              <a:t>New Jersey</a:t>
            </a:r>
          </a:p>
          <a:p>
            <a:r>
              <a:rPr lang="en-US" dirty="0" smtClean="0"/>
              <a:t>New York</a:t>
            </a:r>
          </a:p>
          <a:p>
            <a:r>
              <a:rPr lang="en-US" dirty="0" smtClean="0"/>
              <a:t>Oklahoma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0667" y="2971799"/>
            <a:ext cx="26506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Oregon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Pennsylvania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South Carolina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South Dakota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Virginia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Washington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92992" y="2971799"/>
            <a:ext cx="27084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**Other States are in the process of passing similar laws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**Know the laws if you are traveling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T_A6yxMM7o5v3AQ8k0FNiErmx6-bHAWn6ZZ9sTOMAB78AkpwkS-KXpbyEFgzDiTgG8yVQcuNg&amp;usqp=C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72" y="4717828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Car Seat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Fits the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CHILD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properly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Fits the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CAR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properly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Will be used correctly </a:t>
            </a: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EVERY TIME</a:t>
            </a:r>
          </a:p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No recalls, you know the history of the seat and the expiration date of the seat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Always read the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labels on the car seat and the owner’s manual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Always read the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vehicle manual </a:t>
            </a:r>
          </a:p>
          <a:p>
            <a:endParaRPr lang="en-US" dirty="0"/>
          </a:p>
        </p:txBody>
      </p:sp>
      <p:pic>
        <p:nvPicPr>
          <p:cNvPr id="1030" name="Picture 6" descr="https://encrypted-tbn0.gstatic.com/images?q=tbn:ANd9GcT2-EznTqXrmy9ZizPB1Udmw2TPYUK7PkibD_gDrjSNlQX_omJzl1yMAsCn0B_ON8RN1-kAeEgg&amp;usqp=C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96" y="553213"/>
            <a:ext cx="2033588" cy="20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 Carrier vs. Convertible Car Seat</a:t>
            </a:r>
            <a:endParaRPr lang="en-US" dirty="0"/>
          </a:p>
        </p:txBody>
      </p:sp>
      <p:pic>
        <p:nvPicPr>
          <p:cNvPr id="2050" name="Picture 2" descr="https://encrypted-tbn0.gstatic.com/images?q=tbn:ANd9GcT_A6yxMM7o5v3AQ8k0FNiErmx6-bHAWn6ZZ9sTOMAB78AkpwkS-KXpbyEFgzDiTgG8yVQcuNg&amp;usqp=C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87" y="2452697"/>
            <a:ext cx="3159647" cy="31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T2-EznTqXrmy9ZizPB1Udmw2TPYUK7PkibD_gDrjSNlQX_omJzl1yMAsCn0B_ON8RN1-kAeEgg&amp;usqp=C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77" y="2538579"/>
            <a:ext cx="3073764" cy="30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 Carrier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Fits babies for about the first year </a:t>
            </a:r>
          </a:p>
          <a:p>
            <a:r>
              <a:rPr lang="en-US" altLang="en-US" dirty="0"/>
              <a:t>Light weight </a:t>
            </a:r>
          </a:p>
          <a:p>
            <a:r>
              <a:rPr lang="en-US" altLang="en-US" dirty="0"/>
              <a:t>Has a handle for easy carrying</a:t>
            </a:r>
          </a:p>
          <a:p>
            <a:r>
              <a:rPr lang="en-US" altLang="en-US" dirty="0"/>
              <a:t>Snaps in and out of the base and stroller</a:t>
            </a:r>
          </a:p>
          <a:p>
            <a:r>
              <a:rPr lang="en-US" altLang="en-US" dirty="0"/>
              <a:t>Rear facing only</a:t>
            </a:r>
          </a:p>
          <a:p>
            <a:r>
              <a:rPr lang="en-US" altLang="en-US" dirty="0"/>
              <a:t>Can be taken in and out of the vehicle easily </a:t>
            </a:r>
          </a:p>
        </p:txBody>
      </p:sp>
      <p:pic>
        <p:nvPicPr>
          <p:cNvPr id="4" name="Picture 2" descr="https://encrypted-tbn0.gstatic.com/images?q=tbn:ANd9GcT_A6yxMM7o5v3AQ8k0FNiErmx6-bHAWn6ZZ9sTOMAB78AkpwkS-KXpbyEFgzDiTgG8yVQcuNg&amp;usqp=C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99" y="245801"/>
            <a:ext cx="3043901" cy="304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omah Health">
      <a:dk1>
        <a:srgbClr val="323E48"/>
      </a:dk1>
      <a:lt1>
        <a:srgbClr val="FFFFFF"/>
      </a:lt1>
      <a:dk2>
        <a:srgbClr val="694834"/>
      </a:dk2>
      <a:lt2>
        <a:srgbClr val="D3CA9F"/>
      </a:lt2>
      <a:accent1>
        <a:srgbClr val="323E48"/>
      </a:accent1>
      <a:accent2>
        <a:srgbClr val="A3A982"/>
      </a:accent2>
      <a:accent3>
        <a:srgbClr val="A26B37"/>
      </a:accent3>
      <a:accent4>
        <a:srgbClr val="435769"/>
      </a:accent4>
      <a:accent5>
        <a:srgbClr val="8A8C8C"/>
      </a:accent5>
      <a:accent6>
        <a:srgbClr val="694834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1053</Words>
  <Application>Microsoft Office PowerPoint</Application>
  <PresentationFormat>Widescreen</PresentationFormat>
  <Paragraphs>124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Bradley Hand ITC</vt:lpstr>
      <vt:lpstr>Calibri</vt:lpstr>
      <vt:lpstr>Garamond</vt:lpstr>
      <vt:lpstr>Office Theme</vt:lpstr>
      <vt:lpstr>Car Seat Safety</vt:lpstr>
      <vt:lpstr>Facts about Car Seat Safety </vt:lpstr>
      <vt:lpstr>Wisconsin Car Seat Law</vt:lpstr>
      <vt:lpstr>Rear Facing is the BEST!</vt:lpstr>
      <vt:lpstr>Rear Facing Recommendation:</vt:lpstr>
      <vt:lpstr>States the REQUIRE rear facing until two years old:</vt:lpstr>
      <vt:lpstr>Choosing a Car Seat</vt:lpstr>
      <vt:lpstr>Infant Carrier vs. Convertible Car Seat</vt:lpstr>
      <vt:lpstr>Infant Carrier</vt:lpstr>
      <vt:lpstr>Convertible Car Seat</vt:lpstr>
      <vt:lpstr>Where to Install a Car Seat in the Vehicle</vt:lpstr>
      <vt:lpstr>Installation of Car Seats</vt:lpstr>
      <vt:lpstr>Installation of Car Seats </vt:lpstr>
      <vt:lpstr>Belt Path </vt:lpstr>
      <vt:lpstr>Lower Anchors</vt:lpstr>
      <vt:lpstr>Tether Strap</vt:lpstr>
      <vt:lpstr>Harness and Chest Clip Facts</vt:lpstr>
      <vt:lpstr>Harness </vt:lpstr>
      <vt:lpstr>Make sure the Harness is not Twisted!</vt:lpstr>
      <vt:lpstr>Chest Clip </vt:lpstr>
      <vt:lpstr>Never keep the harness loose, above the shoulders or chest clip below armpit level </vt:lpstr>
      <vt:lpstr>Winter Coats</vt:lpstr>
      <vt:lpstr>Winter Coats</vt:lpstr>
      <vt:lpstr>How do I keep my child warm?</vt:lpstr>
      <vt:lpstr> After Market Products</vt:lpstr>
      <vt:lpstr>Reminder: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Scott</dc:creator>
  <cp:lastModifiedBy>Womens Health Desk 1</cp:lastModifiedBy>
  <cp:revision>92</cp:revision>
  <cp:lastPrinted>2017-04-25T20:40:29Z</cp:lastPrinted>
  <dcterms:created xsi:type="dcterms:W3CDTF">2017-04-20T15:47:14Z</dcterms:created>
  <dcterms:modified xsi:type="dcterms:W3CDTF">2021-07-14T16:56:19Z</dcterms:modified>
</cp:coreProperties>
</file>